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73" r:id="rId4"/>
    <p:sldId id="274" r:id="rId5"/>
    <p:sldId id="27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8008"/>
    <a:srgbClr val="8040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-352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BD3-E06E-4B64-A562-B1BBD366466C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3/12/19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8451-E3B8-48AF-86DF-C88D82CEFC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1200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BD3-E06E-4B64-A562-B1BBD366466C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3/12/19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8451-E3B8-48AF-86DF-C88D82CEFC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90241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BD3-E06E-4B64-A562-B1BBD366466C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3/12/19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8451-E3B8-48AF-86DF-C88D82CEFC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5583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BD3-E06E-4B64-A562-B1BBD366466C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3/12/19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8451-E3B8-48AF-86DF-C88D82CEFC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53400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BD3-E06E-4B64-A562-B1BBD366466C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3/12/19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8451-E3B8-48AF-86DF-C88D82CEFC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41009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BD3-E06E-4B64-A562-B1BBD366466C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3/12/19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8451-E3B8-48AF-86DF-C88D82CEFC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1621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BD3-E06E-4B64-A562-B1BBD366466C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3/12/19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8451-E3B8-48AF-86DF-C88D82CEFC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3683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BD3-E06E-4B64-A562-B1BBD366466C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3/12/19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8451-E3B8-48AF-86DF-C88D82CEFC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0029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BD3-E06E-4B64-A562-B1BBD366466C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3/12/19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8451-E3B8-48AF-86DF-C88D82CEFC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9795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BD3-E06E-4B64-A562-B1BBD366466C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3/12/19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8451-E3B8-48AF-86DF-C88D82CEFC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61482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0BD3-E06E-4B64-A562-B1BBD366466C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3/12/19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F8451-E3B8-48AF-86DF-C88D82CEFC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1333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10BD3-E06E-4B64-A562-B1BBD366466C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3/12/19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F8451-E3B8-48AF-86DF-C88D82CEFC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120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3208798" y="1572070"/>
            <a:ext cx="5731042" cy="379926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1062" y="3080780"/>
            <a:ext cx="781538" cy="5847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Amino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Acids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95471" y="3203891"/>
            <a:ext cx="1051289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Ammonia</a:t>
            </a:r>
            <a:endParaRPr lang="en-US" sz="1600" baseline="-250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11531" y="3581832"/>
            <a:ext cx="1288472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Urea Cycle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50716" y="3203891"/>
            <a:ext cx="127000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ARG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939333" y="3203891"/>
            <a:ext cx="629399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Urea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8715141" y="3136724"/>
            <a:ext cx="664309" cy="472888"/>
          </a:xfrm>
          <a:prstGeom prst="rightArrow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449347" y="3203891"/>
            <a:ext cx="629399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Urea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64138" y="3581832"/>
            <a:ext cx="1016001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Arginase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20" name="Chevron 19"/>
          <p:cNvSpPr/>
          <p:nvPr/>
        </p:nvSpPr>
        <p:spPr>
          <a:xfrm>
            <a:off x="4260372" y="3221745"/>
            <a:ext cx="435713" cy="302846"/>
          </a:xfrm>
          <a:prstGeom prst="chevron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1" name="Chevron 20"/>
          <p:cNvSpPr/>
          <p:nvPr/>
        </p:nvSpPr>
        <p:spPr>
          <a:xfrm>
            <a:off x="4639906" y="3221745"/>
            <a:ext cx="435713" cy="302846"/>
          </a:xfrm>
          <a:prstGeom prst="chevron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2" name="Chevron 21"/>
          <p:cNvSpPr/>
          <p:nvPr/>
        </p:nvSpPr>
        <p:spPr>
          <a:xfrm>
            <a:off x="5019440" y="3221745"/>
            <a:ext cx="435713" cy="302846"/>
          </a:xfrm>
          <a:prstGeom prst="chevron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3" name="Chevron 22"/>
          <p:cNvSpPr/>
          <p:nvPr/>
        </p:nvSpPr>
        <p:spPr>
          <a:xfrm>
            <a:off x="5398974" y="3221745"/>
            <a:ext cx="435713" cy="302846"/>
          </a:xfrm>
          <a:prstGeom prst="chevron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4" name="Chevron 23"/>
          <p:cNvSpPr/>
          <p:nvPr/>
        </p:nvSpPr>
        <p:spPr>
          <a:xfrm>
            <a:off x="5778506" y="3221745"/>
            <a:ext cx="435713" cy="302846"/>
          </a:xfrm>
          <a:prstGeom prst="chevron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5" name="Chevron 24"/>
          <p:cNvSpPr/>
          <p:nvPr/>
        </p:nvSpPr>
        <p:spPr>
          <a:xfrm>
            <a:off x="7357212" y="3221745"/>
            <a:ext cx="435713" cy="302846"/>
          </a:xfrm>
          <a:prstGeom prst="chevron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2517549" y="3136724"/>
            <a:ext cx="664309" cy="472888"/>
          </a:xfrm>
          <a:prstGeom prst="rightArrow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070897" y="161428"/>
            <a:ext cx="4050207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Normal </a:t>
            </a:r>
            <a:r>
              <a:rPr lang="en-US" sz="2400" dirty="0">
                <a:solidFill>
                  <a:prstClr val="black"/>
                </a:solidFill>
                <a:latin typeface="Arial"/>
                <a:cs typeface="Arial"/>
              </a:rPr>
              <a:t>Urea Cycle Function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64907" y="4864608"/>
            <a:ext cx="93102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Liver</a:t>
            </a:r>
            <a:endParaRPr lang="en-US" sz="24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87755" y="5390547"/>
            <a:ext cx="155479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Periphery</a:t>
            </a:r>
            <a:endParaRPr lang="en-US" sz="2400" dirty="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43212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3198036" y="2120926"/>
            <a:ext cx="5731042" cy="379926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54145" y="5413464"/>
            <a:ext cx="93102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Liver</a:t>
            </a:r>
            <a:endParaRPr lang="en-US" sz="24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80300" y="3629636"/>
            <a:ext cx="781538" cy="5847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Amino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Acids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4709" y="3752747"/>
            <a:ext cx="1051289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Ammonia</a:t>
            </a:r>
            <a:endParaRPr lang="en-US" sz="1600" baseline="-250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00769" y="4130688"/>
            <a:ext cx="1288472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Urea Cycle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8704379" y="3685580"/>
            <a:ext cx="664309" cy="472888"/>
          </a:xfrm>
          <a:prstGeom prst="rightArrow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286826" y="4130688"/>
            <a:ext cx="1016001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Arginase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249610" y="3770601"/>
            <a:ext cx="1953847" cy="302846"/>
            <a:chOff x="4220301" y="2696304"/>
            <a:chExt cx="1953847" cy="302846"/>
          </a:xfrm>
        </p:grpSpPr>
        <p:sp>
          <p:nvSpPr>
            <p:cNvPr id="20" name="Chevron 19"/>
            <p:cNvSpPr/>
            <p:nvPr/>
          </p:nvSpPr>
          <p:spPr>
            <a:xfrm>
              <a:off x="4220301" y="2696304"/>
              <a:ext cx="435713" cy="302846"/>
            </a:xfrm>
            <a:prstGeom prst="chevron">
              <a:avLst/>
            </a:prstGeom>
            <a:solidFill>
              <a:srgbClr val="5B9BD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4599835" y="2696304"/>
              <a:ext cx="435713" cy="302846"/>
            </a:xfrm>
            <a:prstGeom prst="chevron">
              <a:avLst/>
            </a:prstGeom>
            <a:solidFill>
              <a:srgbClr val="5B9BD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4979369" y="2696304"/>
              <a:ext cx="435713" cy="302846"/>
            </a:xfrm>
            <a:prstGeom prst="chevron">
              <a:avLst/>
            </a:prstGeom>
            <a:solidFill>
              <a:srgbClr val="5B9BD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358903" y="2696304"/>
              <a:ext cx="435713" cy="302846"/>
            </a:xfrm>
            <a:prstGeom prst="chevron">
              <a:avLst/>
            </a:prstGeom>
            <a:solidFill>
              <a:srgbClr val="5B9BD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5738435" y="2696304"/>
              <a:ext cx="435713" cy="302846"/>
            </a:xfrm>
            <a:prstGeom prst="chevron">
              <a:avLst/>
            </a:prstGeom>
            <a:solidFill>
              <a:srgbClr val="5B9BD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</p:grpSp>
      <p:sp>
        <p:nvSpPr>
          <p:cNvPr id="25" name="Chevron 24"/>
          <p:cNvSpPr/>
          <p:nvPr/>
        </p:nvSpPr>
        <p:spPr>
          <a:xfrm>
            <a:off x="7579900" y="3770601"/>
            <a:ext cx="435713" cy="302846"/>
          </a:xfrm>
          <a:prstGeom prst="chevron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2506787" y="3685580"/>
            <a:ext cx="664309" cy="472888"/>
          </a:xfrm>
          <a:prstGeom prst="rightArrow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33" name="Right Arrow 32"/>
          <p:cNvSpPr/>
          <p:nvPr/>
        </p:nvSpPr>
        <p:spPr>
          <a:xfrm rot="16200000">
            <a:off x="6424906" y="1736726"/>
            <a:ext cx="906086" cy="472888"/>
          </a:xfrm>
          <a:prstGeom prst="rightArrow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052003" y="827320"/>
            <a:ext cx="1651893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Arial"/>
                <a:cs typeface="Arial"/>
              </a:rPr>
              <a:t>ARG</a:t>
            </a:r>
            <a:endParaRPr lang="en-US" sz="4400" b="1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242949" y="3752747"/>
            <a:ext cx="127000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ARG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021951" y="3752747"/>
            <a:ext cx="629399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Urea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438585" y="3752747"/>
            <a:ext cx="629399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Urea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38" name="Multiply 37"/>
          <p:cNvSpPr/>
          <p:nvPr/>
        </p:nvSpPr>
        <p:spPr>
          <a:xfrm>
            <a:off x="7638528" y="3399727"/>
            <a:ext cx="302846" cy="1055077"/>
          </a:xfrm>
          <a:prstGeom prst="mathMultiply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100646" y="3507998"/>
            <a:ext cx="1554606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Arial"/>
                <a:cs typeface="Arial"/>
              </a:rPr>
              <a:t>ARG</a:t>
            </a:r>
            <a:endParaRPr lang="en-US" sz="4400" b="1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105338" y="3798912"/>
            <a:ext cx="462624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000" dirty="0" smtClean="0">
                <a:solidFill>
                  <a:prstClr val="black"/>
                </a:solidFill>
                <a:latin typeface="Arial"/>
                <a:cs typeface="Arial"/>
              </a:rPr>
              <a:t>Urea</a:t>
            </a:r>
            <a:endParaRPr lang="en-US" sz="10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521972" y="3798912"/>
            <a:ext cx="462624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000" dirty="0" smtClean="0">
                <a:solidFill>
                  <a:prstClr val="black"/>
                </a:solidFill>
                <a:latin typeface="Arial"/>
                <a:cs typeface="Arial"/>
              </a:rPr>
              <a:t>Urea</a:t>
            </a:r>
            <a:endParaRPr lang="en-US" sz="10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544511" y="4662855"/>
            <a:ext cx="2748561" cy="1203615"/>
            <a:chOff x="5544510" y="5392575"/>
            <a:chExt cx="2748561" cy="1203615"/>
          </a:xfrm>
        </p:grpSpPr>
        <p:sp>
          <p:nvSpPr>
            <p:cNvPr id="2" name="Explosion 1 1"/>
            <p:cNvSpPr/>
            <p:nvPr/>
          </p:nvSpPr>
          <p:spPr>
            <a:xfrm>
              <a:off x="5544510" y="5392575"/>
              <a:ext cx="2748561" cy="1203615"/>
            </a:xfrm>
            <a:prstGeom prst="irregularSeal1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008923" y="5667415"/>
              <a:ext cx="183971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latin typeface="Arial"/>
                  <a:cs typeface="Arial"/>
                </a:rPr>
                <a:t>Toxic Metabolite</a:t>
              </a:r>
            </a:p>
            <a:p>
              <a:pPr algn="ctr"/>
              <a:r>
                <a:rPr lang="en-US" dirty="0" smtClean="0">
                  <a:latin typeface="Arial"/>
                  <a:cs typeface="Arial"/>
                </a:rPr>
                <a:t> Accumulation</a:t>
              </a:r>
              <a:endParaRPr lang="en-US" dirty="0">
                <a:latin typeface="Arial"/>
                <a:cs typeface="Arial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637283" y="161428"/>
            <a:ext cx="2917435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dirty="0" err="1" smtClean="0">
                <a:solidFill>
                  <a:prstClr val="black"/>
                </a:solidFill>
                <a:latin typeface="Arial"/>
                <a:cs typeface="Arial"/>
              </a:rPr>
              <a:t>Arginase</a:t>
            </a:r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 Deficiency</a:t>
            </a:r>
            <a:endParaRPr lang="en-US" sz="24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487755" y="5932209"/>
            <a:ext cx="155479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Periphery</a:t>
            </a:r>
            <a:endParaRPr lang="en-US" sz="2400" dirty="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5581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/>
      <p:bldP spid="35" grpId="0"/>
      <p:bldP spid="36" grpId="0"/>
      <p:bldP spid="37" grpId="0"/>
      <p:bldP spid="38" grpId="0" animBg="1"/>
      <p:bldP spid="40" grpId="0"/>
      <p:bldP spid="41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6162105" y="827312"/>
            <a:ext cx="1437118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Arial"/>
                <a:cs typeface="Arial"/>
              </a:rPr>
              <a:t>ARG</a:t>
            </a:r>
            <a:endParaRPr lang="en-US" sz="4400" b="1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245664" y="960582"/>
            <a:ext cx="1270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 smtClean="0">
                <a:solidFill>
                  <a:prstClr val="black"/>
                </a:solidFill>
                <a:latin typeface="Arial"/>
                <a:cs typeface="Arial"/>
              </a:rPr>
              <a:t>ARG</a:t>
            </a:r>
            <a:endParaRPr lang="en-US" sz="2800" b="1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3198035" y="2120918"/>
            <a:ext cx="5731042" cy="379926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80299" y="3629628"/>
            <a:ext cx="781538" cy="5847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Amino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Acids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4708" y="3752739"/>
            <a:ext cx="1051289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Ammonia</a:t>
            </a:r>
            <a:endParaRPr lang="en-US" sz="1600" baseline="-250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00768" y="4130680"/>
            <a:ext cx="1288472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Urea Cycle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45383" y="3507990"/>
            <a:ext cx="1470563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Arial"/>
                <a:cs typeface="Arial"/>
              </a:rPr>
              <a:t>ARG</a:t>
            </a:r>
            <a:endParaRPr lang="en-US" sz="4400" b="1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105337" y="3798904"/>
            <a:ext cx="462624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000" dirty="0" smtClean="0">
                <a:solidFill>
                  <a:prstClr val="black"/>
                </a:solidFill>
                <a:latin typeface="Arial"/>
                <a:cs typeface="Arial"/>
              </a:rPr>
              <a:t>Urea</a:t>
            </a:r>
            <a:endParaRPr lang="en-US" sz="10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8704378" y="3685572"/>
            <a:ext cx="664309" cy="472888"/>
          </a:xfrm>
          <a:prstGeom prst="rightArrow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521971" y="3798904"/>
            <a:ext cx="462624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000" dirty="0" smtClean="0">
                <a:solidFill>
                  <a:prstClr val="black"/>
                </a:solidFill>
                <a:latin typeface="Arial"/>
                <a:cs typeface="Arial"/>
              </a:rPr>
              <a:t>Urea</a:t>
            </a:r>
            <a:endParaRPr lang="en-US" sz="10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286825" y="4130680"/>
            <a:ext cx="1016001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Arginase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249609" y="3770593"/>
            <a:ext cx="1953847" cy="302846"/>
            <a:chOff x="4220301" y="2696304"/>
            <a:chExt cx="1953847" cy="302846"/>
          </a:xfrm>
        </p:grpSpPr>
        <p:sp>
          <p:nvSpPr>
            <p:cNvPr id="20" name="Chevron 19"/>
            <p:cNvSpPr/>
            <p:nvPr/>
          </p:nvSpPr>
          <p:spPr>
            <a:xfrm>
              <a:off x="4220301" y="2696304"/>
              <a:ext cx="435713" cy="302846"/>
            </a:xfrm>
            <a:prstGeom prst="chevron">
              <a:avLst/>
            </a:prstGeom>
            <a:solidFill>
              <a:srgbClr val="5B9BD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4599835" y="2696304"/>
              <a:ext cx="435713" cy="302846"/>
            </a:xfrm>
            <a:prstGeom prst="chevron">
              <a:avLst/>
            </a:prstGeom>
            <a:solidFill>
              <a:srgbClr val="5B9BD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4979369" y="2696304"/>
              <a:ext cx="435713" cy="302846"/>
            </a:xfrm>
            <a:prstGeom prst="chevron">
              <a:avLst/>
            </a:prstGeom>
            <a:solidFill>
              <a:srgbClr val="5B9BD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358903" y="2696304"/>
              <a:ext cx="435713" cy="302846"/>
            </a:xfrm>
            <a:prstGeom prst="chevron">
              <a:avLst/>
            </a:prstGeom>
            <a:solidFill>
              <a:srgbClr val="5B9BD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5738435" y="2696304"/>
              <a:ext cx="435713" cy="302846"/>
            </a:xfrm>
            <a:prstGeom prst="chevron">
              <a:avLst/>
            </a:prstGeom>
            <a:solidFill>
              <a:srgbClr val="5B9BD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</p:grpSp>
      <p:sp>
        <p:nvSpPr>
          <p:cNvPr id="25" name="Chevron 24"/>
          <p:cNvSpPr/>
          <p:nvPr/>
        </p:nvSpPr>
        <p:spPr>
          <a:xfrm>
            <a:off x="7579899" y="3770593"/>
            <a:ext cx="435713" cy="302846"/>
          </a:xfrm>
          <a:prstGeom prst="chevron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2506786" y="3685572"/>
            <a:ext cx="664309" cy="472888"/>
          </a:xfrm>
          <a:prstGeom prst="rightArrow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42757" y="0"/>
            <a:ext cx="4706487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Treatment of </a:t>
            </a:r>
            <a:r>
              <a:rPr lang="en-US" sz="2400" dirty="0" err="1" smtClean="0">
                <a:solidFill>
                  <a:prstClr val="black"/>
                </a:solidFill>
                <a:latin typeface="Arial"/>
                <a:cs typeface="Arial"/>
              </a:rPr>
              <a:t>Arginase</a:t>
            </a:r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 Deficiency</a:t>
            </a:r>
          </a:p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Pre-block</a:t>
            </a:r>
            <a:endParaRPr lang="en-US" sz="24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28" name="Right Arrow 27"/>
          <p:cNvSpPr/>
          <p:nvPr/>
        </p:nvSpPr>
        <p:spPr>
          <a:xfrm rot="16200000">
            <a:off x="2725374" y="2198320"/>
            <a:ext cx="1821474" cy="472888"/>
          </a:xfrm>
          <a:prstGeom prst="rightArrow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30" name="TextBox 29"/>
          <p:cNvSpPr txBox="1"/>
          <p:nvPr/>
        </p:nvSpPr>
        <p:spPr>
          <a:xfrm rot="16200000">
            <a:off x="3143876" y="2759864"/>
            <a:ext cx="4583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Diet</a:t>
            </a:r>
          </a:p>
        </p:txBody>
      </p:sp>
      <p:sp>
        <p:nvSpPr>
          <p:cNvPr id="31" name="TextBox 30"/>
          <p:cNvSpPr txBox="1"/>
          <p:nvPr/>
        </p:nvSpPr>
        <p:spPr>
          <a:xfrm rot="16200000">
            <a:off x="3417558" y="2759863"/>
            <a:ext cx="9973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Scavengers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842512" y="1130683"/>
            <a:ext cx="1591101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Waste Nitrogen</a:t>
            </a:r>
            <a:endParaRPr lang="en-US" sz="1600" baseline="-250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2" name="Multiply 1"/>
          <p:cNvSpPr/>
          <p:nvPr/>
        </p:nvSpPr>
        <p:spPr>
          <a:xfrm>
            <a:off x="7638527" y="3399719"/>
            <a:ext cx="302846" cy="1055077"/>
          </a:xfrm>
          <a:prstGeom prst="mathMultiply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Arrow 32"/>
          <p:cNvSpPr/>
          <p:nvPr/>
        </p:nvSpPr>
        <p:spPr>
          <a:xfrm rot="16200000">
            <a:off x="6427622" y="1736719"/>
            <a:ext cx="906084" cy="472888"/>
          </a:xfrm>
          <a:prstGeom prst="rightArrow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754144" y="5413456"/>
            <a:ext cx="93102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Liver</a:t>
            </a:r>
            <a:endParaRPr lang="en-US" sz="24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5544510" y="4662847"/>
            <a:ext cx="2748561" cy="1203615"/>
            <a:chOff x="5544510" y="5392575"/>
            <a:chExt cx="2748561" cy="1203615"/>
          </a:xfrm>
        </p:grpSpPr>
        <p:sp>
          <p:nvSpPr>
            <p:cNvPr id="36" name="Explosion 1 35"/>
            <p:cNvSpPr/>
            <p:nvPr/>
          </p:nvSpPr>
          <p:spPr>
            <a:xfrm>
              <a:off x="5544510" y="5392575"/>
              <a:ext cx="2748561" cy="1203615"/>
            </a:xfrm>
            <a:prstGeom prst="irregularSeal1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008923" y="5667415"/>
              <a:ext cx="183971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latin typeface="Arial"/>
                  <a:cs typeface="Arial"/>
                </a:rPr>
                <a:t>Toxic Metabolite</a:t>
              </a:r>
            </a:p>
            <a:p>
              <a:pPr algn="ctr"/>
              <a:r>
                <a:rPr lang="en-US" dirty="0" smtClean="0">
                  <a:latin typeface="Arial"/>
                  <a:cs typeface="Arial"/>
                </a:rPr>
                <a:t> Accumulation</a:t>
              </a:r>
              <a:endParaRPr lang="en-US" dirty="0">
                <a:latin typeface="Arial"/>
                <a:cs typeface="Arial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6245664" y="3641260"/>
            <a:ext cx="1270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 smtClean="0">
                <a:solidFill>
                  <a:prstClr val="black"/>
                </a:solidFill>
                <a:latin typeface="Arial"/>
                <a:cs typeface="Arial"/>
              </a:rPr>
              <a:t>ARG</a:t>
            </a:r>
            <a:endParaRPr lang="en-US" sz="2800" b="1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487755" y="5932209"/>
            <a:ext cx="155479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Periphery</a:t>
            </a:r>
            <a:endParaRPr lang="en-US" sz="2400" dirty="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2920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7" grpId="0"/>
      <p:bldP spid="12" grpId="0"/>
      <p:bldP spid="28" grpId="0" animBg="1"/>
      <p:bldP spid="30" grpId="0"/>
      <p:bldP spid="31" grpId="0"/>
      <p:bldP spid="32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7"/>
          <p:cNvSpPr txBox="1"/>
          <p:nvPr/>
        </p:nvSpPr>
        <p:spPr>
          <a:xfrm>
            <a:off x="6245664" y="960582"/>
            <a:ext cx="1270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 smtClean="0">
                <a:solidFill>
                  <a:prstClr val="black"/>
                </a:solidFill>
                <a:latin typeface="Arial"/>
                <a:cs typeface="Arial"/>
              </a:rPr>
              <a:t>ARG</a:t>
            </a:r>
            <a:endParaRPr lang="en-US" sz="2800" b="1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3198035" y="2120918"/>
            <a:ext cx="5731042" cy="379926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80299" y="3629628"/>
            <a:ext cx="781538" cy="5847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Amino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Acids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4708" y="3752739"/>
            <a:ext cx="1051289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Ammonia</a:t>
            </a:r>
            <a:endParaRPr lang="en-US" sz="1600" baseline="-250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00768" y="4130680"/>
            <a:ext cx="1288472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Urea Cycle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105337" y="3798904"/>
            <a:ext cx="462624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000" dirty="0" smtClean="0">
                <a:solidFill>
                  <a:prstClr val="black"/>
                </a:solidFill>
                <a:latin typeface="Arial"/>
                <a:cs typeface="Arial"/>
              </a:rPr>
              <a:t>Urea</a:t>
            </a:r>
            <a:endParaRPr lang="en-US" sz="10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8704378" y="3685572"/>
            <a:ext cx="664309" cy="472888"/>
          </a:xfrm>
          <a:prstGeom prst="rightArrow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521971" y="3798904"/>
            <a:ext cx="462624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000" dirty="0" smtClean="0">
                <a:solidFill>
                  <a:prstClr val="black"/>
                </a:solidFill>
                <a:latin typeface="Arial"/>
                <a:cs typeface="Arial"/>
              </a:rPr>
              <a:t>Urea</a:t>
            </a:r>
            <a:endParaRPr lang="en-US" sz="10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286825" y="4130680"/>
            <a:ext cx="1016001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Arginase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249609" y="3770593"/>
            <a:ext cx="1953847" cy="302846"/>
            <a:chOff x="4220301" y="2696304"/>
            <a:chExt cx="1953847" cy="302846"/>
          </a:xfrm>
        </p:grpSpPr>
        <p:sp>
          <p:nvSpPr>
            <p:cNvPr id="20" name="Chevron 19"/>
            <p:cNvSpPr/>
            <p:nvPr/>
          </p:nvSpPr>
          <p:spPr>
            <a:xfrm>
              <a:off x="4220301" y="2696304"/>
              <a:ext cx="435713" cy="302846"/>
            </a:xfrm>
            <a:prstGeom prst="chevron">
              <a:avLst/>
            </a:prstGeom>
            <a:solidFill>
              <a:srgbClr val="5B9BD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4599835" y="2696304"/>
              <a:ext cx="435713" cy="302846"/>
            </a:xfrm>
            <a:prstGeom prst="chevron">
              <a:avLst/>
            </a:prstGeom>
            <a:solidFill>
              <a:srgbClr val="5B9BD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4979369" y="2696304"/>
              <a:ext cx="435713" cy="302846"/>
            </a:xfrm>
            <a:prstGeom prst="chevron">
              <a:avLst/>
            </a:prstGeom>
            <a:solidFill>
              <a:srgbClr val="5B9BD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358903" y="2696304"/>
              <a:ext cx="435713" cy="302846"/>
            </a:xfrm>
            <a:prstGeom prst="chevron">
              <a:avLst/>
            </a:prstGeom>
            <a:solidFill>
              <a:srgbClr val="5B9BD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5738435" y="2696304"/>
              <a:ext cx="435713" cy="302846"/>
            </a:xfrm>
            <a:prstGeom prst="chevron">
              <a:avLst/>
            </a:prstGeom>
            <a:solidFill>
              <a:srgbClr val="5B9BD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</p:grpSp>
      <p:sp>
        <p:nvSpPr>
          <p:cNvPr id="25" name="Chevron 24"/>
          <p:cNvSpPr/>
          <p:nvPr/>
        </p:nvSpPr>
        <p:spPr>
          <a:xfrm>
            <a:off x="7579899" y="3770593"/>
            <a:ext cx="435713" cy="302846"/>
          </a:xfrm>
          <a:prstGeom prst="chevron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2506786" y="3685572"/>
            <a:ext cx="664309" cy="472888"/>
          </a:xfrm>
          <a:prstGeom prst="rightArrow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28" name="Right Arrow 27"/>
          <p:cNvSpPr/>
          <p:nvPr/>
        </p:nvSpPr>
        <p:spPr>
          <a:xfrm rot="16200000">
            <a:off x="2725374" y="2198320"/>
            <a:ext cx="1821473" cy="472888"/>
          </a:xfrm>
          <a:prstGeom prst="rightArrow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30" name="TextBox 29"/>
          <p:cNvSpPr txBox="1"/>
          <p:nvPr/>
        </p:nvSpPr>
        <p:spPr>
          <a:xfrm rot="16200000">
            <a:off x="3143876" y="2759864"/>
            <a:ext cx="4583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Diet</a:t>
            </a:r>
          </a:p>
        </p:txBody>
      </p:sp>
      <p:sp>
        <p:nvSpPr>
          <p:cNvPr id="31" name="TextBox 30"/>
          <p:cNvSpPr txBox="1"/>
          <p:nvPr/>
        </p:nvSpPr>
        <p:spPr>
          <a:xfrm rot="16200000">
            <a:off x="3417558" y="2759863"/>
            <a:ext cx="9973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Scavengers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842512" y="1130683"/>
            <a:ext cx="1591101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Waste Nitrogen</a:t>
            </a:r>
            <a:endParaRPr lang="en-US" sz="1600" baseline="-250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2" name="Multiply 1"/>
          <p:cNvSpPr/>
          <p:nvPr/>
        </p:nvSpPr>
        <p:spPr>
          <a:xfrm>
            <a:off x="7638527" y="3399719"/>
            <a:ext cx="302846" cy="1055077"/>
          </a:xfrm>
          <a:prstGeom prst="mathMultiply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7294088" y="1398793"/>
            <a:ext cx="1016001" cy="5847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ERT-</a:t>
            </a:r>
            <a:r>
              <a:rPr lang="en-US" sz="1600" dirty="0" err="1" smtClean="0">
                <a:solidFill>
                  <a:prstClr val="black"/>
                </a:solidFill>
                <a:latin typeface="Arial"/>
                <a:cs typeface="Arial"/>
              </a:rPr>
              <a:t>Arginase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38" name="Chevron 37"/>
          <p:cNvSpPr/>
          <p:nvPr/>
        </p:nvSpPr>
        <p:spPr>
          <a:xfrm>
            <a:off x="7577002" y="1070377"/>
            <a:ext cx="435713" cy="302846"/>
          </a:xfrm>
          <a:prstGeom prst="chevron">
            <a:avLst/>
          </a:prstGeom>
          <a:pattFill prst="wdUpDiag">
            <a:fgClr>
              <a:schemeClr val="tx1"/>
            </a:fgClr>
            <a:bgClr>
              <a:schemeClr val="accent4"/>
            </a:bgClr>
          </a:patt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704878" y="1054596"/>
            <a:ext cx="629399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Urea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754144" y="5413456"/>
            <a:ext cx="93102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Liver</a:t>
            </a:r>
            <a:endParaRPr lang="en-US" sz="24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cxnSp>
        <p:nvCxnSpPr>
          <p:cNvPr id="7" name="Straight Connector 6"/>
          <p:cNvCxnSpPr>
            <a:stCxn id="38" idx="3"/>
            <a:endCxn id="14" idx="1"/>
          </p:cNvCxnSpPr>
          <p:nvPr/>
        </p:nvCxnSpPr>
        <p:spPr>
          <a:xfrm flipV="1">
            <a:off x="8012715" y="1218928"/>
            <a:ext cx="71844" cy="2872"/>
          </a:xfrm>
          <a:prstGeom prst="line">
            <a:avLst/>
          </a:prstGeom>
          <a:ln w="1905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084559" y="1080428"/>
            <a:ext cx="5118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PEG</a:t>
            </a:r>
            <a:endParaRPr lang="en-US" sz="1200" dirty="0">
              <a:latin typeface="Arial"/>
              <a:cs typeface="Arial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5544510" y="4662847"/>
            <a:ext cx="2748561" cy="1203615"/>
            <a:chOff x="5544510" y="5392575"/>
            <a:chExt cx="2748561" cy="1203615"/>
          </a:xfrm>
        </p:grpSpPr>
        <p:sp>
          <p:nvSpPr>
            <p:cNvPr id="43" name="Explosion 1 42"/>
            <p:cNvSpPr/>
            <p:nvPr/>
          </p:nvSpPr>
          <p:spPr>
            <a:xfrm>
              <a:off x="5544510" y="5392575"/>
              <a:ext cx="2748561" cy="1203615"/>
            </a:xfrm>
            <a:prstGeom prst="irregularSeal1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008923" y="5667415"/>
              <a:ext cx="183971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latin typeface="Arial"/>
                  <a:cs typeface="Arial"/>
                </a:rPr>
                <a:t>Toxic Metabolite</a:t>
              </a:r>
            </a:p>
            <a:p>
              <a:pPr algn="ctr"/>
              <a:r>
                <a:rPr lang="en-US" dirty="0" smtClean="0">
                  <a:latin typeface="Arial"/>
                  <a:cs typeface="Arial"/>
                </a:rPr>
                <a:t> Accumulation</a:t>
              </a:r>
              <a:endParaRPr lang="en-US" dirty="0">
                <a:latin typeface="Arial"/>
                <a:cs typeface="Arial"/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2699352" y="0"/>
            <a:ext cx="6793296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Treatment of </a:t>
            </a:r>
            <a:r>
              <a:rPr lang="en-US" sz="2400" dirty="0" err="1" smtClean="0">
                <a:solidFill>
                  <a:prstClr val="black"/>
                </a:solidFill>
                <a:latin typeface="Arial"/>
                <a:cs typeface="Arial"/>
              </a:rPr>
              <a:t>Arginase</a:t>
            </a:r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 Deficiency</a:t>
            </a:r>
          </a:p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Peripheral Enzyme Replacement Therapy (ERT)</a:t>
            </a:r>
            <a:endParaRPr lang="en-US" sz="24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242671" y="1054596"/>
            <a:ext cx="127000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ARG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487755" y="5932209"/>
            <a:ext cx="155479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Periphery</a:t>
            </a:r>
            <a:endParaRPr lang="en-US" sz="24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9" name="Right Arrow 48"/>
          <p:cNvSpPr/>
          <p:nvPr/>
        </p:nvSpPr>
        <p:spPr>
          <a:xfrm rot="16200000">
            <a:off x="6427622" y="1736719"/>
            <a:ext cx="906084" cy="472888"/>
          </a:xfrm>
          <a:prstGeom prst="rightArrow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245664" y="3641260"/>
            <a:ext cx="1270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 smtClean="0">
                <a:solidFill>
                  <a:prstClr val="black"/>
                </a:solidFill>
                <a:latin typeface="Arial"/>
                <a:cs typeface="Arial"/>
              </a:rPr>
              <a:t>ARG</a:t>
            </a:r>
            <a:endParaRPr lang="en-US" sz="2800" b="1" dirty="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49880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3" presetClass="exit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28" grpId="0" animBg="1"/>
      <p:bldP spid="30" grpId="0"/>
      <p:bldP spid="31" grpId="0"/>
      <p:bldP spid="32" grpId="0"/>
      <p:bldP spid="37" grpId="0"/>
      <p:bldP spid="38" grpId="0" animBg="1"/>
      <p:bldP spid="39" grpId="0"/>
      <p:bldP spid="14" grpId="0"/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3198035" y="2120918"/>
            <a:ext cx="5731042" cy="379926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4708" y="3752739"/>
            <a:ext cx="1051289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Ammonia</a:t>
            </a:r>
            <a:endParaRPr lang="en-US" sz="1600" baseline="-250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00768" y="4130680"/>
            <a:ext cx="1288472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Urea Cycle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8704378" y="3685572"/>
            <a:ext cx="664309" cy="472888"/>
          </a:xfrm>
          <a:prstGeom prst="rightArrow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286825" y="4130680"/>
            <a:ext cx="1016001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Arginase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249609" y="3770593"/>
            <a:ext cx="1953847" cy="302846"/>
            <a:chOff x="4220301" y="2696304"/>
            <a:chExt cx="1953847" cy="302846"/>
          </a:xfrm>
        </p:grpSpPr>
        <p:sp>
          <p:nvSpPr>
            <p:cNvPr id="20" name="Chevron 19"/>
            <p:cNvSpPr/>
            <p:nvPr/>
          </p:nvSpPr>
          <p:spPr>
            <a:xfrm>
              <a:off x="4220301" y="2696304"/>
              <a:ext cx="435713" cy="302846"/>
            </a:xfrm>
            <a:prstGeom prst="chevron">
              <a:avLst/>
            </a:prstGeom>
            <a:solidFill>
              <a:srgbClr val="5B9BD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4599835" y="2696304"/>
              <a:ext cx="435713" cy="302846"/>
            </a:xfrm>
            <a:prstGeom prst="chevron">
              <a:avLst/>
            </a:prstGeom>
            <a:solidFill>
              <a:srgbClr val="5B9BD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4979369" y="2696304"/>
              <a:ext cx="435713" cy="302846"/>
            </a:xfrm>
            <a:prstGeom prst="chevron">
              <a:avLst/>
            </a:prstGeom>
            <a:solidFill>
              <a:srgbClr val="5B9BD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358903" y="2696304"/>
              <a:ext cx="435713" cy="302846"/>
            </a:xfrm>
            <a:prstGeom prst="chevron">
              <a:avLst/>
            </a:prstGeom>
            <a:solidFill>
              <a:srgbClr val="5B9BD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5738435" y="2696304"/>
              <a:ext cx="435713" cy="302846"/>
            </a:xfrm>
            <a:prstGeom prst="chevron">
              <a:avLst/>
            </a:prstGeom>
            <a:solidFill>
              <a:srgbClr val="5B9BD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</p:grpSp>
      <p:sp>
        <p:nvSpPr>
          <p:cNvPr id="25" name="Chevron 24"/>
          <p:cNvSpPr/>
          <p:nvPr/>
        </p:nvSpPr>
        <p:spPr>
          <a:xfrm>
            <a:off x="7579899" y="3770593"/>
            <a:ext cx="435713" cy="302846"/>
          </a:xfrm>
          <a:prstGeom prst="chevron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2506786" y="3685572"/>
            <a:ext cx="664309" cy="472888"/>
          </a:xfrm>
          <a:prstGeom prst="rightArrow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33" name="Right Arrow 32"/>
          <p:cNvSpPr/>
          <p:nvPr/>
        </p:nvSpPr>
        <p:spPr>
          <a:xfrm rot="16200000">
            <a:off x="6439890" y="1736719"/>
            <a:ext cx="906084" cy="472888"/>
          </a:xfrm>
          <a:prstGeom prst="rightArrow">
            <a:avLst/>
          </a:prstGeom>
          <a:solidFill>
            <a:srgbClr val="5B9BD5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137998" y="827312"/>
            <a:ext cx="1509869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Arial"/>
                <a:cs typeface="Arial"/>
              </a:rPr>
              <a:t>ARG</a:t>
            </a:r>
            <a:endParaRPr lang="en-US" sz="4400" b="1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38" name="Multiply 37"/>
          <p:cNvSpPr/>
          <p:nvPr/>
        </p:nvSpPr>
        <p:spPr>
          <a:xfrm>
            <a:off x="7638527" y="3399719"/>
            <a:ext cx="302846" cy="1055077"/>
          </a:xfrm>
          <a:prstGeom prst="mathMultiply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8105337" y="3798904"/>
            <a:ext cx="462624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000" dirty="0" smtClean="0">
                <a:solidFill>
                  <a:prstClr val="black"/>
                </a:solidFill>
                <a:latin typeface="Arial"/>
                <a:cs typeface="Arial"/>
              </a:rPr>
              <a:t>Urea</a:t>
            </a:r>
            <a:endParaRPr lang="en-US" sz="10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521971" y="3798904"/>
            <a:ext cx="462624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000" dirty="0" smtClean="0">
                <a:solidFill>
                  <a:prstClr val="black"/>
                </a:solidFill>
                <a:latin typeface="Arial"/>
                <a:cs typeface="Arial"/>
              </a:rPr>
              <a:t>Urea</a:t>
            </a:r>
            <a:endParaRPr lang="en-US" sz="10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147335" y="3507990"/>
            <a:ext cx="1491194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Arial"/>
                <a:cs typeface="Arial"/>
              </a:rPr>
              <a:t>ARG</a:t>
            </a:r>
            <a:endParaRPr lang="en-US" sz="4400" b="1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31" name="Chevron 30"/>
          <p:cNvSpPr/>
          <p:nvPr/>
        </p:nvSpPr>
        <p:spPr>
          <a:xfrm>
            <a:off x="7581633" y="3771356"/>
            <a:ext cx="435713" cy="302846"/>
          </a:xfrm>
          <a:prstGeom prst="chevron">
            <a:avLst/>
          </a:prstGeom>
          <a:pattFill prst="wdUpDiag">
            <a:fgClr>
              <a:schemeClr val="tx1"/>
            </a:fgClr>
            <a:bgClr>
              <a:srgbClr val="FF0000"/>
            </a:bgClr>
          </a:patt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269604" y="4093627"/>
            <a:ext cx="1219986" cy="5847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Exogenous</a:t>
            </a:r>
          </a:p>
          <a:p>
            <a:pPr algn="ctr"/>
            <a:r>
              <a:rPr lang="en-US" sz="1600" dirty="0" err="1" smtClean="0">
                <a:solidFill>
                  <a:prstClr val="black"/>
                </a:solidFill>
                <a:latin typeface="Arial"/>
                <a:cs typeface="Arial"/>
              </a:rPr>
              <a:t>Arginase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257932" y="3752739"/>
            <a:ext cx="127000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ARG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021950" y="3752739"/>
            <a:ext cx="629399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Urea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438584" y="3752739"/>
            <a:ext cx="629399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Urea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754144" y="5413456"/>
            <a:ext cx="93102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Liver</a:t>
            </a:r>
            <a:endParaRPr lang="en-US" sz="24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5544510" y="4662847"/>
            <a:ext cx="2748561" cy="1203615"/>
            <a:chOff x="5544510" y="5392575"/>
            <a:chExt cx="2748561" cy="1203615"/>
          </a:xfrm>
        </p:grpSpPr>
        <p:sp>
          <p:nvSpPr>
            <p:cNvPr id="36" name="Explosion 1 35"/>
            <p:cNvSpPr/>
            <p:nvPr/>
          </p:nvSpPr>
          <p:spPr>
            <a:xfrm>
              <a:off x="5544510" y="5392575"/>
              <a:ext cx="2748561" cy="1203615"/>
            </a:xfrm>
            <a:prstGeom prst="irregularSeal1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008923" y="5667415"/>
              <a:ext cx="183971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latin typeface="Arial"/>
                  <a:cs typeface="Arial"/>
                </a:rPr>
                <a:t>Toxic Metabolite</a:t>
              </a:r>
            </a:p>
            <a:p>
              <a:pPr algn="ctr"/>
              <a:r>
                <a:rPr lang="en-US" dirty="0" smtClean="0">
                  <a:latin typeface="Arial"/>
                  <a:cs typeface="Arial"/>
                </a:rPr>
                <a:t> Accumulation</a:t>
              </a:r>
              <a:endParaRPr lang="en-US" dirty="0">
                <a:latin typeface="Arial"/>
                <a:cs typeface="Arial"/>
              </a:endParaRP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3568731" y="0"/>
            <a:ext cx="5054539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Treatment of </a:t>
            </a:r>
            <a:r>
              <a:rPr lang="en-US" sz="2400" dirty="0" err="1" smtClean="0">
                <a:solidFill>
                  <a:prstClr val="black"/>
                </a:solidFill>
                <a:latin typeface="Arial"/>
                <a:cs typeface="Arial"/>
              </a:rPr>
              <a:t>Arginase</a:t>
            </a:r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 Deficiency</a:t>
            </a:r>
          </a:p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Liver-targeted Nucleic Acid Therapy</a:t>
            </a:r>
            <a:endParaRPr lang="en-US" sz="24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487755" y="5932209"/>
            <a:ext cx="155479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/>
                <a:cs typeface="Arial"/>
              </a:rPr>
              <a:t>Periphery</a:t>
            </a:r>
            <a:endParaRPr lang="en-US" sz="24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680299" y="3629628"/>
            <a:ext cx="781538" cy="5847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Amino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  <a:latin typeface="Arial"/>
                <a:cs typeface="Arial"/>
              </a:rPr>
              <a:t>Acids</a:t>
            </a:r>
            <a:endParaRPr lang="en-US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4085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000"/>
                            </p:stCondLst>
                            <p:childTnLst>
                              <p:par>
                                <p:cTn id="6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5" grpId="0" animBg="1"/>
      <p:bldP spid="33" grpId="0" animBg="1"/>
      <p:bldP spid="34" grpId="0"/>
      <p:bldP spid="38" grpId="0" animBg="1"/>
      <p:bldP spid="41" grpId="0"/>
      <p:bldP spid="42" grpId="0"/>
      <p:bldP spid="30" grpId="0"/>
      <p:bldP spid="31" grpId="0" animBg="1"/>
      <p:bldP spid="32" grpId="0"/>
      <p:bldP spid="47" grpId="0"/>
      <p:bldP spid="48" grpId="0"/>
      <p:bldP spid="49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133</Words>
  <Application>Microsoft Macintosh PowerPoint</Application>
  <PresentationFormat>Custom</PresentationFormat>
  <Paragraphs>90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Cederbaum, Steve</dc:creator>
  <cp:lastModifiedBy>Brian Truong</cp:lastModifiedBy>
  <cp:revision>53</cp:revision>
  <dcterms:created xsi:type="dcterms:W3CDTF">2019-02-19T22:08:38Z</dcterms:created>
  <dcterms:modified xsi:type="dcterms:W3CDTF">2019-03-12T22:53:47Z</dcterms:modified>
</cp:coreProperties>
</file>